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249EB-40E8-446E-ABA3-D9C9B6259608}" type="datetimeFigureOut">
              <a:rPr lang="es-ES" smtClean="0"/>
              <a:t>21/02/2016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EC01E-35C8-4939-B50D-96913CE87AC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143116"/>
            <a:ext cx="914400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-71470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5400000">
            <a:off x="-678296" y="2678504"/>
            <a:ext cx="1785950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5400000">
            <a:off x="2465373" y="2678107"/>
            <a:ext cx="178595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5322893" y="2678107"/>
            <a:ext cx="178595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 redondeado"/>
          <p:cNvSpPr/>
          <p:nvPr/>
        </p:nvSpPr>
        <p:spPr>
          <a:xfrm>
            <a:off x="0" y="1571612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1980</a:t>
            </a:r>
            <a:endParaRPr lang="es-ES" sz="1050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6000760" y="1428736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1982</a:t>
            </a:r>
            <a:endParaRPr lang="es-ES" sz="1050" dirty="0"/>
          </a:p>
        </p:txBody>
      </p:sp>
      <p:sp>
        <p:nvSpPr>
          <p:cNvPr id="32" name="31 Rectángulo redondeado"/>
          <p:cNvSpPr/>
          <p:nvPr/>
        </p:nvSpPr>
        <p:spPr>
          <a:xfrm>
            <a:off x="3071802" y="1428736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1981</a:t>
            </a:r>
            <a:endParaRPr lang="es-ES" sz="1050" dirty="0"/>
          </a:p>
        </p:txBody>
      </p:sp>
      <p:cxnSp>
        <p:nvCxnSpPr>
          <p:cNvPr id="35" name="34 Conector recto"/>
          <p:cNvCxnSpPr/>
          <p:nvPr/>
        </p:nvCxnSpPr>
        <p:spPr>
          <a:xfrm rot="5400000">
            <a:off x="321439" y="1464455"/>
            <a:ext cx="1000132" cy="3571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0" y="5000636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 Enero</a:t>
            </a:r>
          </a:p>
          <a:p>
            <a:pPr algn="ctr"/>
            <a:r>
              <a:rPr lang="es-ES" sz="900" dirty="0" smtClean="0"/>
              <a:t>Primeros teléfonos públicos con tarjeta</a:t>
            </a:r>
          </a:p>
          <a:p>
            <a:pPr algn="ctr"/>
            <a:endParaRPr lang="es-ES" sz="900" dirty="0"/>
          </a:p>
        </p:txBody>
      </p:sp>
      <p:cxnSp>
        <p:nvCxnSpPr>
          <p:cNvPr id="40" name="39 Conector recto"/>
          <p:cNvCxnSpPr/>
          <p:nvPr/>
        </p:nvCxnSpPr>
        <p:spPr>
          <a:xfrm rot="5400000">
            <a:off x="2465373" y="1535099"/>
            <a:ext cx="121444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 redondeado"/>
          <p:cNvSpPr/>
          <p:nvPr/>
        </p:nvSpPr>
        <p:spPr>
          <a:xfrm>
            <a:off x="2643174" y="285728"/>
            <a:ext cx="85725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8 Diciembre</a:t>
            </a:r>
          </a:p>
          <a:p>
            <a:pPr algn="ctr"/>
            <a:r>
              <a:rPr lang="es-ES" sz="900" dirty="0" smtClean="0"/>
              <a:t>John Lennon es asesinado</a:t>
            </a:r>
          </a:p>
          <a:p>
            <a:pPr algn="ctr"/>
            <a:endParaRPr lang="es-ES" sz="900" dirty="0"/>
          </a:p>
        </p:txBody>
      </p:sp>
      <p:sp>
        <p:nvSpPr>
          <p:cNvPr id="42" name="41 Rectángulo redondeado"/>
          <p:cNvSpPr/>
          <p:nvPr/>
        </p:nvSpPr>
        <p:spPr>
          <a:xfrm>
            <a:off x="928662" y="357166"/>
            <a:ext cx="92869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18Mayo</a:t>
            </a:r>
          </a:p>
          <a:p>
            <a:pPr algn="ctr"/>
            <a:r>
              <a:rPr lang="es-ES" sz="900" dirty="0" smtClean="0"/>
              <a:t>Monte Santa Elena erupciona</a:t>
            </a:r>
          </a:p>
          <a:p>
            <a:pPr algn="ctr"/>
            <a:endParaRPr lang="es-ES" sz="900" dirty="0"/>
          </a:p>
        </p:txBody>
      </p:sp>
      <p:sp>
        <p:nvSpPr>
          <p:cNvPr id="43" name="42 Rectángulo redondeado"/>
          <p:cNvSpPr/>
          <p:nvPr/>
        </p:nvSpPr>
        <p:spPr>
          <a:xfrm>
            <a:off x="2928926" y="6215082"/>
            <a:ext cx="114300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 Enero</a:t>
            </a:r>
          </a:p>
          <a:p>
            <a:pPr algn="ctr"/>
            <a:r>
              <a:rPr lang="es-ES" sz="900" dirty="0" smtClean="0"/>
              <a:t>Grecia entra en CEE</a:t>
            </a:r>
          </a:p>
          <a:p>
            <a:pPr algn="ctr"/>
            <a:endParaRPr lang="es-ES" sz="900" dirty="0" smtClean="0"/>
          </a:p>
          <a:p>
            <a:pPr algn="ctr"/>
            <a:endParaRPr lang="es-ES" sz="900" dirty="0"/>
          </a:p>
        </p:txBody>
      </p:sp>
      <p:sp>
        <p:nvSpPr>
          <p:cNvPr id="44" name="43 Rectángulo redondeado"/>
          <p:cNvSpPr/>
          <p:nvPr/>
        </p:nvSpPr>
        <p:spPr>
          <a:xfrm>
            <a:off x="285720" y="3786190"/>
            <a:ext cx="78581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21Mayo</a:t>
            </a:r>
          </a:p>
          <a:p>
            <a:pPr algn="ctr"/>
            <a:r>
              <a:rPr lang="es-ES" sz="900" dirty="0" smtClean="0"/>
              <a:t>Venta de Pac-Man y estreno Star wars El imperio </a:t>
            </a:r>
            <a:r>
              <a:rPr lang="es-ES" sz="900" dirty="0" err="1" smtClean="0"/>
              <a:t>contrataca</a:t>
            </a:r>
            <a:endParaRPr lang="es-ES" sz="900" dirty="0" smtClean="0"/>
          </a:p>
          <a:p>
            <a:pPr algn="ctr"/>
            <a:endParaRPr lang="es-ES" sz="900" dirty="0"/>
          </a:p>
        </p:txBody>
      </p:sp>
      <p:sp>
        <p:nvSpPr>
          <p:cNvPr id="45" name="44 Rectángulo redondeado"/>
          <p:cNvSpPr/>
          <p:nvPr/>
        </p:nvSpPr>
        <p:spPr>
          <a:xfrm>
            <a:off x="1714480" y="5357826"/>
            <a:ext cx="928694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22Septiembre</a:t>
            </a:r>
          </a:p>
          <a:p>
            <a:pPr algn="ctr"/>
            <a:r>
              <a:rPr lang="es-ES" sz="900" dirty="0" smtClean="0"/>
              <a:t>Irak invade Irán</a:t>
            </a:r>
          </a:p>
          <a:p>
            <a:pPr algn="ctr"/>
            <a:r>
              <a:rPr lang="es-ES" sz="900" dirty="0" smtClean="0"/>
              <a:t>En Polonia se crea  el sindicato solidarnósc</a:t>
            </a:r>
          </a:p>
          <a:p>
            <a:pPr algn="ctr"/>
            <a:endParaRPr lang="es-ES" sz="900" dirty="0"/>
          </a:p>
        </p:txBody>
      </p:sp>
      <p:cxnSp>
        <p:nvCxnSpPr>
          <p:cNvPr id="46" name="45 Conector recto"/>
          <p:cNvCxnSpPr/>
          <p:nvPr/>
        </p:nvCxnSpPr>
        <p:spPr>
          <a:xfrm rot="5400000">
            <a:off x="-535023" y="4249743"/>
            <a:ext cx="150019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rot="5400000">
            <a:off x="679423" y="3678239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rot="5400000">
            <a:off x="1393803" y="4464057"/>
            <a:ext cx="178595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rot="5400000">
            <a:off x="1036613" y="2035165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Rectángulo redondeado"/>
          <p:cNvSpPr/>
          <p:nvPr/>
        </p:nvSpPr>
        <p:spPr>
          <a:xfrm>
            <a:off x="928662" y="1428736"/>
            <a:ext cx="107157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 Junio</a:t>
            </a:r>
          </a:p>
          <a:p>
            <a:pPr algn="ctr"/>
            <a:r>
              <a:rPr lang="es-ES" sz="900" dirty="0" smtClean="0"/>
              <a:t>Se funda CNN</a:t>
            </a:r>
          </a:p>
          <a:p>
            <a:pPr algn="ctr"/>
            <a:endParaRPr lang="es-ES" sz="900" dirty="0"/>
          </a:p>
        </p:txBody>
      </p:sp>
      <p:sp>
        <p:nvSpPr>
          <p:cNvPr id="52" name="51 Rectángulo redondeado"/>
          <p:cNvSpPr/>
          <p:nvPr/>
        </p:nvSpPr>
        <p:spPr>
          <a:xfrm>
            <a:off x="2571736" y="3857628"/>
            <a:ext cx="64294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15Octubre</a:t>
            </a:r>
          </a:p>
          <a:p>
            <a:pPr algn="ctr"/>
            <a:r>
              <a:rPr lang="es-ES" sz="900" dirty="0" smtClean="0"/>
              <a:t>Guerra civil El Salvador</a:t>
            </a:r>
          </a:p>
          <a:p>
            <a:pPr algn="ctr"/>
            <a:endParaRPr lang="es-ES" sz="900" dirty="0"/>
          </a:p>
        </p:txBody>
      </p:sp>
      <p:cxnSp>
        <p:nvCxnSpPr>
          <p:cNvPr id="53" name="52 Conector recto"/>
          <p:cNvCxnSpPr/>
          <p:nvPr/>
        </p:nvCxnSpPr>
        <p:spPr>
          <a:xfrm rot="5400000">
            <a:off x="2571736" y="3714752"/>
            <a:ext cx="28575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rot="16200000" flipH="1">
            <a:off x="2178033" y="4822835"/>
            <a:ext cx="2643206" cy="1412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rot="16200000" flipH="1">
            <a:off x="2570942" y="4501364"/>
            <a:ext cx="2000264" cy="1412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Rectángulo redondeado"/>
          <p:cNvSpPr/>
          <p:nvPr/>
        </p:nvSpPr>
        <p:spPr>
          <a:xfrm>
            <a:off x="3643306" y="5429264"/>
            <a:ext cx="11430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20Enero</a:t>
            </a:r>
          </a:p>
          <a:p>
            <a:pPr algn="ctr"/>
            <a:r>
              <a:rPr lang="es-ES" sz="900" dirty="0" smtClean="0"/>
              <a:t>Ronald Reagan presidente EEUU</a:t>
            </a:r>
            <a:endParaRPr lang="es-ES" sz="900" dirty="0"/>
          </a:p>
        </p:txBody>
      </p:sp>
      <p:cxnSp>
        <p:nvCxnSpPr>
          <p:cNvPr id="62" name="61 Conector recto"/>
          <p:cNvCxnSpPr/>
          <p:nvPr/>
        </p:nvCxnSpPr>
        <p:spPr>
          <a:xfrm rot="5400000">
            <a:off x="3000364" y="1571612"/>
            <a:ext cx="128588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Rectángulo redondeado"/>
          <p:cNvSpPr/>
          <p:nvPr/>
        </p:nvSpPr>
        <p:spPr>
          <a:xfrm>
            <a:off x="3571868" y="142852"/>
            <a:ext cx="114300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23Febrero</a:t>
            </a:r>
          </a:p>
          <a:p>
            <a:pPr algn="ctr"/>
            <a:r>
              <a:rPr lang="es-ES" sz="900" dirty="0" smtClean="0"/>
              <a:t>Fracaso 23F</a:t>
            </a:r>
          </a:p>
          <a:p>
            <a:pPr algn="ctr"/>
            <a:r>
              <a:rPr lang="es-ES" sz="900" dirty="0" smtClean="0"/>
              <a:t>25Febrero</a:t>
            </a:r>
          </a:p>
          <a:p>
            <a:pPr algn="ctr"/>
            <a:r>
              <a:rPr lang="es-ES" sz="900" dirty="0" smtClean="0"/>
              <a:t>Dimite Adolfo Suarez</a:t>
            </a:r>
          </a:p>
        </p:txBody>
      </p:sp>
      <p:cxnSp>
        <p:nvCxnSpPr>
          <p:cNvPr id="65" name="64 Conector recto"/>
          <p:cNvCxnSpPr/>
          <p:nvPr/>
        </p:nvCxnSpPr>
        <p:spPr>
          <a:xfrm rot="16200000" flipH="1">
            <a:off x="3393273" y="4036223"/>
            <a:ext cx="999338" cy="706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Rectángulo redondeado"/>
          <p:cNvSpPr/>
          <p:nvPr/>
        </p:nvSpPr>
        <p:spPr>
          <a:xfrm>
            <a:off x="3714744" y="4500570"/>
            <a:ext cx="114300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30Marzo</a:t>
            </a:r>
          </a:p>
          <a:p>
            <a:pPr algn="ctr"/>
            <a:r>
              <a:rPr lang="es-ES" sz="900" dirty="0" smtClean="0"/>
              <a:t>Intentan asesinar a Ronald Reagan</a:t>
            </a:r>
          </a:p>
        </p:txBody>
      </p:sp>
      <p:sp>
        <p:nvSpPr>
          <p:cNvPr id="69" name="68 Rectángulo redondeado"/>
          <p:cNvSpPr/>
          <p:nvPr/>
        </p:nvSpPr>
        <p:spPr>
          <a:xfrm>
            <a:off x="4000496" y="3714752"/>
            <a:ext cx="11430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10Mayo</a:t>
            </a:r>
          </a:p>
          <a:p>
            <a:pPr algn="ctr"/>
            <a:r>
              <a:rPr lang="es-ES" sz="900" dirty="0" smtClean="0"/>
              <a:t>François Mitterrand presidente de Francia</a:t>
            </a:r>
            <a:endParaRPr lang="es-ES" sz="900" dirty="0"/>
          </a:p>
        </p:txBody>
      </p:sp>
      <p:sp>
        <p:nvSpPr>
          <p:cNvPr id="70" name="69 Rectángulo redondeado"/>
          <p:cNvSpPr/>
          <p:nvPr/>
        </p:nvSpPr>
        <p:spPr>
          <a:xfrm>
            <a:off x="3714744" y="1142984"/>
            <a:ext cx="78581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13 Mayo</a:t>
            </a:r>
          </a:p>
          <a:p>
            <a:pPr algn="ctr"/>
            <a:r>
              <a:rPr lang="es-ES" sz="900" dirty="0" smtClean="0"/>
              <a:t>Intento de asesinato Papa</a:t>
            </a:r>
          </a:p>
        </p:txBody>
      </p:sp>
      <p:cxnSp>
        <p:nvCxnSpPr>
          <p:cNvPr id="71" name="70 Conector recto"/>
          <p:cNvCxnSpPr/>
          <p:nvPr/>
        </p:nvCxnSpPr>
        <p:spPr>
          <a:xfrm rot="5400000">
            <a:off x="4037009" y="3606801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>
            <a:stCxn id="70" idx="2"/>
          </p:cNvCxnSpPr>
          <p:nvPr/>
        </p:nvCxnSpPr>
        <p:spPr>
          <a:xfrm rot="16200000" flipH="1">
            <a:off x="4018355" y="1946661"/>
            <a:ext cx="285754" cy="1071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rot="5400000">
            <a:off x="5000628" y="1356504"/>
            <a:ext cx="999338" cy="572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 rot="5400000">
            <a:off x="5287174" y="3856834"/>
            <a:ext cx="57150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 rot="16200000" flipH="1">
            <a:off x="4464843" y="4179099"/>
            <a:ext cx="1285884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 redondeado"/>
          <p:cNvSpPr/>
          <p:nvPr/>
        </p:nvSpPr>
        <p:spPr>
          <a:xfrm>
            <a:off x="4786314" y="428604"/>
            <a:ext cx="11430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25Septiembre</a:t>
            </a:r>
          </a:p>
          <a:p>
            <a:pPr algn="ctr"/>
            <a:r>
              <a:rPr lang="es-ES" sz="900" dirty="0" smtClean="0"/>
              <a:t>Puesta en servicio del tren a gran velocidad</a:t>
            </a:r>
          </a:p>
        </p:txBody>
      </p:sp>
      <p:sp>
        <p:nvSpPr>
          <p:cNvPr id="83" name="82 Rectángulo redondeado"/>
          <p:cNvSpPr/>
          <p:nvPr/>
        </p:nvSpPr>
        <p:spPr>
          <a:xfrm>
            <a:off x="5214942" y="4071942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6Octubre</a:t>
            </a:r>
          </a:p>
          <a:p>
            <a:pPr algn="ctr"/>
            <a:r>
              <a:rPr lang="es-ES" sz="900" dirty="0" smtClean="0"/>
              <a:t>Asesinato presidente de Egipto</a:t>
            </a:r>
          </a:p>
        </p:txBody>
      </p:sp>
      <p:sp>
        <p:nvSpPr>
          <p:cNvPr id="84" name="83 Rectángulo redondeado"/>
          <p:cNvSpPr/>
          <p:nvPr/>
        </p:nvSpPr>
        <p:spPr>
          <a:xfrm>
            <a:off x="4929190" y="4857760"/>
            <a:ext cx="92869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12 Agosto</a:t>
            </a:r>
          </a:p>
          <a:p>
            <a:pPr algn="ctr"/>
            <a:r>
              <a:rPr lang="es-ES" sz="900" dirty="0" smtClean="0"/>
              <a:t>Venta primer ordenador IBM</a:t>
            </a:r>
          </a:p>
        </p:txBody>
      </p:sp>
      <p:cxnSp>
        <p:nvCxnSpPr>
          <p:cNvPr id="87" name="86 Conector recto"/>
          <p:cNvCxnSpPr/>
          <p:nvPr/>
        </p:nvCxnSpPr>
        <p:spPr>
          <a:xfrm rot="5400000">
            <a:off x="8501884" y="1856570"/>
            <a:ext cx="57150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 rot="5400000">
            <a:off x="7358876" y="4428338"/>
            <a:ext cx="17145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/>
          <p:nvPr/>
        </p:nvCxnSpPr>
        <p:spPr>
          <a:xfrm rot="5400000">
            <a:off x="7144562" y="3856834"/>
            <a:ext cx="57150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Rectángulo redondeado"/>
          <p:cNvSpPr/>
          <p:nvPr/>
        </p:nvSpPr>
        <p:spPr>
          <a:xfrm>
            <a:off x="7786710" y="214290"/>
            <a:ext cx="1214446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1Diciembre</a:t>
            </a:r>
          </a:p>
          <a:p>
            <a:pPr algn="ctr"/>
            <a:r>
              <a:rPr lang="es-ES" sz="900" dirty="0" smtClean="0"/>
              <a:t>Felipe González presidente de España</a:t>
            </a:r>
          </a:p>
          <a:p>
            <a:pPr algn="ctr"/>
            <a:r>
              <a:rPr lang="es-ES" sz="900" dirty="0" smtClean="0"/>
              <a:t>3Diciembre</a:t>
            </a:r>
          </a:p>
          <a:p>
            <a:pPr algn="ctr"/>
            <a:r>
              <a:rPr lang="es-ES" sz="900" dirty="0" smtClean="0"/>
              <a:t>Éxito en la implantación de un corazón artificial</a:t>
            </a:r>
          </a:p>
        </p:txBody>
      </p:sp>
      <p:sp>
        <p:nvSpPr>
          <p:cNvPr id="92" name="91 Rectángulo redondeado"/>
          <p:cNvSpPr/>
          <p:nvPr/>
        </p:nvSpPr>
        <p:spPr>
          <a:xfrm>
            <a:off x="7715272" y="5286388"/>
            <a:ext cx="107157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16 Septiembre</a:t>
            </a:r>
          </a:p>
          <a:p>
            <a:pPr algn="ctr"/>
            <a:r>
              <a:rPr lang="es-ES" sz="900" dirty="0" smtClean="0"/>
              <a:t>Masacre de civiles en el campo de refugiados de Chalita y en Sabra</a:t>
            </a:r>
          </a:p>
          <a:p>
            <a:pPr algn="ctr"/>
            <a:endParaRPr lang="es-ES" sz="900" dirty="0" smtClean="0"/>
          </a:p>
        </p:txBody>
      </p:sp>
      <p:sp>
        <p:nvSpPr>
          <p:cNvPr id="93" name="92 Rectángulo redondeado"/>
          <p:cNvSpPr/>
          <p:nvPr/>
        </p:nvSpPr>
        <p:spPr>
          <a:xfrm>
            <a:off x="6786578" y="4143380"/>
            <a:ext cx="92869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13Junio</a:t>
            </a:r>
          </a:p>
          <a:p>
            <a:pPr algn="ctr"/>
            <a:r>
              <a:rPr lang="es-ES" sz="900" dirty="0" smtClean="0"/>
              <a:t>Copa mundial de futbol</a:t>
            </a:r>
          </a:p>
          <a:p>
            <a:pPr algn="ctr"/>
            <a:r>
              <a:rPr lang="es-ES" sz="900" dirty="0" smtClean="0"/>
              <a:t>14 Junio</a:t>
            </a:r>
          </a:p>
          <a:p>
            <a:pPr algn="ctr"/>
            <a:r>
              <a:rPr lang="es-ES" sz="900" dirty="0" smtClean="0"/>
              <a:t>Guerra de las Malvinas</a:t>
            </a:r>
          </a:p>
        </p:txBody>
      </p:sp>
      <p:cxnSp>
        <p:nvCxnSpPr>
          <p:cNvPr id="95" name="94 Conector recto"/>
          <p:cNvCxnSpPr/>
          <p:nvPr/>
        </p:nvCxnSpPr>
        <p:spPr>
          <a:xfrm rot="5400000">
            <a:off x="1536679" y="3606801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Rectángulo redondeado"/>
          <p:cNvSpPr/>
          <p:nvPr/>
        </p:nvSpPr>
        <p:spPr>
          <a:xfrm>
            <a:off x="1142976" y="3714752"/>
            <a:ext cx="85725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25Julio</a:t>
            </a:r>
          </a:p>
          <a:p>
            <a:pPr algn="ctr"/>
            <a:r>
              <a:rPr lang="es-ES" sz="900" dirty="0" smtClean="0"/>
              <a:t>Estreno álbum Black in Back de ACDC</a:t>
            </a:r>
          </a:p>
          <a:p>
            <a:pPr algn="ctr"/>
            <a:endParaRPr lang="es-ES" sz="900" dirty="0"/>
          </a:p>
        </p:txBody>
      </p:sp>
      <p:cxnSp>
        <p:nvCxnSpPr>
          <p:cNvPr id="99" name="98 Conector recto"/>
          <p:cNvCxnSpPr/>
          <p:nvPr/>
        </p:nvCxnSpPr>
        <p:spPr>
          <a:xfrm rot="5400000">
            <a:off x="-142114" y="4642652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Rectángulo redondeado"/>
          <p:cNvSpPr/>
          <p:nvPr/>
        </p:nvSpPr>
        <p:spPr>
          <a:xfrm>
            <a:off x="714348" y="5786406"/>
            <a:ext cx="928694" cy="10715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31Mayo</a:t>
            </a:r>
          </a:p>
          <a:p>
            <a:pPr algn="ctr"/>
            <a:r>
              <a:rPr lang="es-ES" sz="900" dirty="0" smtClean="0"/>
              <a:t>Copa mundial de futbol</a:t>
            </a:r>
          </a:p>
          <a:p>
            <a:pPr algn="ctr"/>
            <a:endParaRPr lang="es-ES" sz="900" dirty="0"/>
          </a:p>
        </p:txBody>
      </p:sp>
      <p:cxnSp>
        <p:nvCxnSpPr>
          <p:cNvPr id="102" name="101 Conector recto"/>
          <p:cNvCxnSpPr/>
          <p:nvPr/>
        </p:nvCxnSpPr>
        <p:spPr>
          <a:xfrm rot="16200000" flipH="1">
            <a:off x="-107189" y="1535893"/>
            <a:ext cx="1071570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Rectángulo redondeado"/>
          <p:cNvSpPr/>
          <p:nvPr/>
        </p:nvSpPr>
        <p:spPr>
          <a:xfrm>
            <a:off x="0" y="285728"/>
            <a:ext cx="78578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13Febrero</a:t>
            </a:r>
          </a:p>
          <a:p>
            <a:pPr algn="ctr"/>
            <a:r>
              <a:rPr lang="es-ES" sz="900" dirty="0" smtClean="0"/>
              <a:t>Juegos olímpicos</a:t>
            </a:r>
          </a:p>
          <a:p>
            <a:pPr algn="ctr"/>
            <a:endParaRPr lang="es-ES" sz="900" dirty="0"/>
          </a:p>
        </p:txBody>
      </p:sp>
      <p:cxnSp>
        <p:nvCxnSpPr>
          <p:cNvPr id="109" name="108 Conector recto"/>
          <p:cNvCxnSpPr/>
          <p:nvPr/>
        </p:nvCxnSpPr>
        <p:spPr>
          <a:xfrm rot="5400000">
            <a:off x="7073124" y="1856570"/>
            <a:ext cx="57150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 rot="5400000">
            <a:off x="4590653" y="1981587"/>
            <a:ext cx="284958" cy="365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Rectángulo redondeado"/>
          <p:cNvSpPr/>
          <p:nvPr/>
        </p:nvSpPr>
        <p:spPr>
          <a:xfrm>
            <a:off x="4572000" y="1214422"/>
            <a:ext cx="78581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12Junio</a:t>
            </a:r>
          </a:p>
          <a:p>
            <a:pPr algn="ctr"/>
            <a:r>
              <a:rPr lang="es-ES" sz="900" dirty="0" smtClean="0"/>
              <a:t>Estreno Indiana Jones</a:t>
            </a:r>
          </a:p>
        </p:txBody>
      </p:sp>
      <p:sp>
        <p:nvSpPr>
          <p:cNvPr id="117" name="116 Rectángulo redondeado"/>
          <p:cNvSpPr/>
          <p:nvPr/>
        </p:nvSpPr>
        <p:spPr>
          <a:xfrm>
            <a:off x="6715140" y="1071546"/>
            <a:ext cx="92869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11Junio</a:t>
            </a:r>
          </a:p>
          <a:p>
            <a:pPr algn="ctr"/>
            <a:r>
              <a:rPr lang="es-ES" sz="900" dirty="0" smtClean="0"/>
              <a:t>Estreno de la película ETE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428868"/>
            <a:ext cx="914400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" name="4 Conector recto"/>
          <p:cNvCxnSpPr/>
          <p:nvPr/>
        </p:nvCxnSpPr>
        <p:spPr>
          <a:xfrm rot="5400000">
            <a:off x="-643768" y="3000372"/>
            <a:ext cx="1715306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rot="5400000">
            <a:off x="2463785" y="2964653"/>
            <a:ext cx="1786744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5785652" y="3000372"/>
            <a:ext cx="1715306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0" y="1785926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1983</a:t>
            </a:r>
            <a:endParaRPr lang="es-ES" sz="1050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3143240" y="1714488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1984</a:t>
            </a:r>
            <a:endParaRPr lang="es-ES" sz="105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6357950" y="1785926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1985</a:t>
            </a:r>
            <a:endParaRPr lang="es-ES" sz="1050" dirty="0"/>
          </a:p>
        </p:txBody>
      </p:sp>
      <p:cxnSp>
        <p:nvCxnSpPr>
          <p:cNvPr id="19" name="18 Conector recto"/>
          <p:cNvCxnSpPr/>
          <p:nvPr/>
        </p:nvCxnSpPr>
        <p:spPr>
          <a:xfrm rot="5400000">
            <a:off x="429390" y="4499776"/>
            <a:ext cx="128588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5400000">
            <a:off x="1608117" y="4464057"/>
            <a:ext cx="121444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>
            <a:off x="322233" y="1820851"/>
            <a:ext cx="121444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 redondeado"/>
          <p:cNvSpPr/>
          <p:nvPr/>
        </p:nvSpPr>
        <p:spPr>
          <a:xfrm>
            <a:off x="1714480" y="5072074"/>
            <a:ext cx="100013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27 Septiembre</a:t>
            </a:r>
          </a:p>
          <a:p>
            <a:pPr algn="ctr"/>
            <a:r>
              <a:rPr lang="es-ES" sz="900" dirty="0" smtClean="0"/>
              <a:t>Proyecto GNN</a:t>
            </a:r>
          </a:p>
          <a:p>
            <a:pPr algn="ctr"/>
            <a:endParaRPr lang="es-ES" sz="900" dirty="0" smtClean="0"/>
          </a:p>
          <a:p>
            <a:pPr algn="ctr"/>
            <a:endParaRPr lang="es-ES" sz="9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642910" y="428604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23 Marzo</a:t>
            </a:r>
          </a:p>
          <a:p>
            <a:pPr algn="ctr"/>
            <a:r>
              <a:rPr lang="es-ES" sz="900" dirty="0" smtClean="0"/>
              <a:t>Nueva iniciativa de defensa en EEUU</a:t>
            </a:r>
          </a:p>
          <a:p>
            <a:pPr algn="ctr"/>
            <a:endParaRPr lang="es-ES" sz="900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500034" y="5143512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 Marzo</a:t>
            </a:r>
          </a:p>
          <a:p>
            <a:pPr algn="ctr"/>
            <a:r>
              <a:rPr lang="es-ES" sz="900" dirty="0" smtClean="0"/>
              <a:t>Se pone en servicio el JET</a:t>
            </a:r>
          </a:p>
          <a:p>
            <a:pPr algn="ctr"/>
            <a:endParaRPr lang="es-ES" sz="900" dirty="0"/>
          </a:p>
        </p:txBody>
      </p:sp>
      <p:cxnSp>
        <p:nvCxnSpPr>
          <p:cNvPr id="25" name="24 Conector recto"/>
          <p:cNvCxnSpPr/>
          <p:nvPr/>
        </p:nvCxnSpPr>
        <p:spPr>
          <a:xfrm rot="5400000">
            <a:off x="2322497" y="1820851"/>
            <a:ext cx="121444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 redondeado"/>
          <p:cNvSpPr/>
          <p:nvPr/>
        </p:nvSpPr>
        <p:spPr>
          <a:xfrm>
            <a:off x="2285984" y="428604"/>
            <a:ext cx="107157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10 Diciembre</a:t>
            </a:r>
          </a:p>
          <a:p>
            <a:pPr algn="ctr"/>
            <a:r>
              <a:rPr lang="es-ES" sz="900" dirty="0" smtClean="0"/>
              <a:t>Finalización de Reorganización Nacional Argentino</a:t>
            </a:r>
          </a:p>
          <a:p>
            <a:pPr algn="ctr"/>
            <a:endParaRPr lang="es-ES" sz="900" dirty="0"/>
          </a:p>
        </p:txBody>
      </p:sp>
      <p:cxnSp>
        <p:nvCxnSpPr>
          <p:cNvPr id="27" name="26 Conector recto"/>
          <p:cNvCxnSpPr/>
          <p:nvPr/>
        </p:nvCxnSpPr>
        <p:spPr>
          <a:xfrm rot="5400000">
            <a:off x="7501752" y="4499776"/>
            <a:ext cx="128588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endCxn id="39" idx="0"/>
          </p:cNvCxnSpPr>
          <p:nvPr/>
        </p:nvCxnSpPr>
        <p:spPr>
          <a:xfrm rot="5400000">
            <a:off x="5787252" y="4928392"/>
            <a:ext cx="228599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rot="5400000">
            <a:off x="5680083" y="1820851"/>
            <a:ext cx="121444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rot="5400000">
            <a:off x="4894265" y="4464057"/>
            <a:ext cx="121444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Rectángulo redondeado"/>
          <p:cNvSpPr/>
          <p:nvPr/>
        </p:nvSpPr>
        <p:spPr>
          <a:xfrm>
            <a:off x="4357686" y="142852"/>
            <a:ext cx="2428892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19Noviembre</a:t>
            </a:r>
          </a:p>
          <a:p>
            <a:pPr algn="ctr"/>
            <a:r>
              <a:rPr lang="es-ES" sz="900" dirty="0" smtClean="0"/>
              <a:t>Huelga General en Reino Unido</a:t>
            </a:r>
          </a:p>
          <a:p>
            <a:pPr algn="ctr"/>
            <a:r>
              <a:rPr lang="es-ES" sz="900" dirty="0" smtClean="0"/>
              <a:t>20Noviembre</a:t>
            </a:r>
          </a:p>
          <a:p>
            <a:pPr algn="ctr"/>
            <a:r>
              <a:rPr lang="es-ES" sz="900" dirty="0" smtClean="0"/>
              <a:t>Se desarrolla Windows 1.0</a:t>
            </a:r>
          </a:p>
          <a:p>
            <a:pPr algn="ctr"/>
            <a:endParaRPr lang="es-ES" sz="900" dirty="0" smtClean="0"/>
          </a:p>
        </p:txBody>
      </p:sp>
      <p:sp>
        <p:nvSpPr>
          <p:cNvPr id="32" name="31 Rectángulo redondeado"/>
          <p:cNvSpPr/>
          <p:nvPr/>
        </p:nvSpPr>
        <p:spPr>
          <a:xfrm>
            <a:off x="4643438" y="5072074"/>
            <a:ext cx="150019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31Octubre</a:t>
            </a:r>
          </a:p>
          <a:p>
            <a:pPr algn="ctr"/>
            <a:r>
              <a:rPr lang="es-ES" sz="900" dirty="0" smtClean="0"/>
              <a:t>Asesinato primera ministra de la India</a:t>
            </a:r>
          </a:p>
          <a:p>
            <a:pPr algn="ctr"/>
            <a:r>
              <a:rPr lang="es-ES" sz="900" dirty="0" smtClean="0"/>
              <a:t>1Noviembre</a:t>
            </a:r>
          </a:p>
          <a:p>
            <a:pPr algn="ctr"/>
            <a:r>
              <a:rPr lang="es-ES" sz="900" dirty="0" smtClean="0"/>
              <a:t>Primera mujer ene ser candidata a la presidenta en EEUU</a:t>
            </a:r>
          </a:p>
          <a:p>
            <a:pPr algn="ctr"/>
            <a:endParaRPr lang="es-ES" sz="900" dirty="0" smtClean="0"/>
          </a:p>
          <a:p>
            <a:pPr algn="ctr"/>
            <a:endParaRPr lang="es-ES" sz="900" dirty="0"/>
          </a:p>
        </p:txBody>
      </p:sp>
      <p:cxnSp>
        <p:nvCxnSpPr>
          <p:cNvPr id="33" name="32 Conector recto"/>
          <p:cNvCxnSpPr/>
          <p:nvPr/>
        </p:nvCxnSpPr>
        <p:spPr>
          <a:xfrm rot="5400000">
            <a:off x="7608909" y="4749809"/>
            <a:ext cx="178595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rot="5400000">
            <a:off x="7643834" y="5072074"/>
            <a:ext cx="242889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41" idx="2"/>
          </p:cNvCxnSpPr>
          <p:nvPr/>
        </p:nvCxnSpPr>
        <p:spPr>
          <a:xfrm rot="5400000">
            <a:off x="8143098" y="1928810"/>
            <a:ext cx="929488" cy="722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40" idx="2"/>
          </p:cNvCxnSpPr>
          <p:nvPr/>
        </p:nvCxnSpPr>
        <p:spPr>
          <a:xfrm rot="16200000" flipH="1">
            <a:off x="6715140" y="1643050"/>
            <a:ext cx="1500198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6429388" y="6072182"/>
            <a:ext cx="100013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11Marzo</a:t>
            </a:r>
          </a:p>
          <a:p>
            <a:pPr algn="ctr"/>
            <a:r>
              <a:rPr lang="es-ES" sz="900" dirty="0" smtClean="0"/>
              <a:t>Gorbachov elegido secretario de la Unión Soviética</a:t>
            </a:r>
          </a:p>
        </p:txBody>
      </p:sp>
      <p:sp>
        <p:nvSpPr>
          <p:cNvPr id="40" name="39 Rectángulo redondeado"/>
          <p:cNvSpPr/>
          <p:nvPr/>
        </p:nvSpPr>
        <p:spPr>
          <a:xfrm>
            <a:off x="6858016" y="285728"/>
            <a:ext cx="11430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2Junio</a:t>
            </a:r>
          </a:p>
          <a:p>
            <a:pPr algn="ctr"/>
            <a:r>
              <a:rPr lang="es-ES" sz="900" dirty="0" smtClean="0"/>
              <a:t>Victoria Sandinista  en Nicaragua</a:t>
            </a:r>
          </a:p>
        </p:txBody>
      </p:sp>
      <p:sp>
        <p:nvSpPr>
          <p:cNvPr id="41" name="40 Rectángulo redondeado"/>
          <p:cNvSpPr/>
          <p:nvPr/>
        </p:nvSpPr>
        <p:spPr>
          <a:xfrm>
            <a:off x="8143900" y="785794"/>
            <a:ext cx="100010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20Octubre</a:t>
            </a:r>
          </a:p>
          <a:p>
            <a:pPr algn="ctr"/>
            <a:r>
              <a:rPr lang="es-ES" sz="900" dirty="0" smtClean="0"/>
              <a:t>Muerte de Rock Hudson</a:t>
            </a:r>
          </a:p>
        </p:txBody>
      </p:sp>
      <p:sp>
        <p:nvSpPr>
          <p:cNvPr id="43" name="42 Rectángulo redondeado"/>
          <p:cNvSpPr/>
          <p:nvPr/>
        </p:nvSpPr>
        <p:spPr>
          <a:xfrm>
            <a:off x="7500958" y="5715016"/>
            <a:ext cx="121444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10 Octubre</a:t>
            </a:r>
          </a:p>
          <a:p>
            <a:pPr algn="ctr"/>
            <a:r>
              <a:rPr lang="es-ES" sz="900" dirty="0" smtClean="0"/>
              <a:t>Muerte de Orson Welles</a:t>
            </a:r>
          </a:p>
        </p:txBody>
      </p:sp>
      <p:sp>
        <p:nvSpPr>
          <p:cNvPr id="44" name="43 Rectángulo redondeado"/>
          <p:cNvSpPr/>
          <p:nvPr/>
        </p:nvSpPr>
        <p:spPr>
          <a:xfrm>
            <a:off x="7000892" y="4429132"/>
            <a:ext cx="107157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1Septiembre</a:t>
            </a:r>
          </a:p>
          <a:p>
            <a:pPr algn="ctr"/>
            <a:r>
              <a:rPr lang="es-ES" sz="900" dirty="0" smtClean="0"/>
              <a:t>Se encuentran restos del Titanic</a:t>
            </a:r>
          </a:p>
        </p:txBody>
      </p:sp>
      <p:sp>
        <p:nvSpPr>
          <p:cNvPr id="45" name="44 Rectángulo redondeado"/>
          <p:cNvSpPr/>
          <p:nvPr/>
        </p:nvSpPr>
        <p:spPr>
          <a:xfrm>
            <a:off x="7858148" y="6286472"/>
            <a:ext cx="1285852" cy="571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13 Noviembre</a:t>
            </a:r>
          </a:p>
          <a:p>
            <a:pPr algn="ctr"/>
            <a:r>
              <a:rPr lang="es-ES" sz="900" dirty="0" smtClean="0"/>
              <a:t>Erupción volcánica en Colombia</a:t>
            </a:r>
          </a:p>
        </p:txBody>
      </p:sp>
      <p:cxnSp>
        <p:nvCxnSpPr>
          <p:cNvPr id="46" name="45 Conector recto"/>
          <p:cNvCxnSpPr/>
          <p:nvPr/>
        </p:nvCxnSpPr>
        <p:spPr>
          <a:xfrm rot="5400000">
            <a:off x="6965967" y="2392355"/>
            <a:ext cx="3571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Rectángulo redondeado"/>
          <p:cNvSpPr/>
          <p:nvPr/>
        </p:nvSpPr>
        <p:spPr>
          <a:xfrm>
            <a:off x="6858016" y="1285860"/>
            <a:ext cx="92869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Abril </a:t>
            </a:r>
          </a:p>
          <a:p>
            <a:pPr algn="ctr"/>
            <a:r>
              <a:rPr lang="es-ES" sz="900" dirty="0" smtClean="0"/>
              <a:t>Inicio de la Perestroika y vuelta a la democracia de Brasil</a:t>
            </a:r>
          </a:p>
        </p:txBody>
      </p:sp>
      <p:cxnSp>
        <p:nvCxnSpPr>
          <p:cNvPr id="49" name="48 Conector recto"/>
          <p:cNvCxnSpPr/>
          <p:nvPr/>
        </p:nvCxnSpPr>
        <p:spPr>
          <a:xfrm rot="5400000">
            <a:off x="2643968" y="3999710"/>
            <a:ext cx="28575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Rectángulo redondeado"/>
          <p:cNvSpPr/>
          <p:nvPr/>
        </p:nvSpPr>
        <p:spPr>
          <a:xfrm>
            <a:off x="2357422" y="4143380"/>
            <a:ext cx="107157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 Diciembre</a:t>
            </a:r>
          </a:p>
          <a:p>
            <a:pPr algn="ctr"/>
            <a:r>
              <a:rPr lang="es-ES" sz="900" dirty="0" smtClean="0"/>
              <a:t>Estreno mundial de  “Thriller” de Michael Jackson</a:t>
            </a:r>
          </a:p>
          <a:p>
            <a:pPr algn="ctr"/>
            <a:endParaRPr lang="es-ES" sz="900" dirty="0"/>
          </a:p>
        </p:txBody>
      </p:sp>
      <p:cxnSp>
        <p:nvCxnSpPr>
          <p:cNvPr id="52" name="51 Conector recto"/>
          <p:cNvCxnSpPr/>
          <p:nvPr/>
        </p:nvCxnSpPr>
        <p:spPr>
          <a:xfrm rot="5400000">
            <a:off x="1071538" y="2285992"/>
            <a:ext cx="28575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Rectángulo redondeado"/>
          <p:cNvSpPr/>
          <p:nvPr/>
        </p:nvSpPr>
        <p:spPr>
          <a:xfrm>
            <a:off x="1071538" y="1285860"/>
            <a:ext cx="135732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24Mayo </a:t>
            </a:r>
          </a:p>
          <a:p>
            <a:pPr algn="ctr"/>
            <a:r>
              <a:rPr lang="es-ES" sz="900" dirty="0" smtClean="0"/>
              <a:t>Se estrena Star wars el retorno del Jedi</a:t>
            </a:r>
          </a:p>
          <a:p>
            <a:pPr algn="ctr"/>
            <a:r>
              <a:rPr lang="es-ES" sz="900" dirty="0" smtClean="0"/>
              <a:t>26 Mayo</a:t>
            </a:r>
          </a:p>
          <a:p>
            <a:pPr algn="ctr"/>
            <a:r>
              <a:rPr lang="es-ES" sz="900" dirty="0" smtClean="0"/>
              <a:t>Estreno de The Police </a:t>
            </a:r>
          </a:p>
          <a:p>
            <a:pPr algn="ctr"/>
            <a:endParaRPr lang="es-ES" sz="900" dirty="0"/>
          </a:p>
        </p:txBody>
      </p:sp>
      <p:cxnSp>
        <p:nvCxnSpPr>
          <p:cNvPr id="55" name="54 Conector recto"/>
          <p:cNvCxnSpPr/>
          <p:nvPr/>
        </p:nvCxnSpPr>
        <p:spPr>
          <a:xfrm rot="5400000">
            <a:off x="4999834" y="2285992"/>
            <a:ext cx="286546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rot="5400000">
            <a:off x="4394199" y="2249479"/>
            <a:ext cx="3571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Rectángulo redondeado"/>
          <p:cNvSpPr/>
          <p:nvPr/>
        </p:nvSpPr>
        <p:spPr>
          <a:xfrm>
            <a:off x="4857752" y="1357298"/>
            <a:ext cx="92869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20Octubre</a:t>
            </a:r>
          </a:p>
          <a:p>
            <a:pPr algn="ctr"/>
            <a:r>
              <a:rPr lang="es-ES" sz="900" dirty="0" smtClean="0"/>
              <a:t>Estreno “Termineitor” </a:t>
            </a:r>
          </a:p>
          <a:p>
            <a:pPr algn="ctr"/>
            <a:endParaRPr lang="es-ES" sz="900" dirty="0"/>
          </a:p>
        </p:txBody>
      </p:sp>
      <p:sp>
        <p:nvSpPr>
          <p:cNvPr id="62" name="61 Rectángulo redondeado"/>
          <p:cNvSpPr/>
          <p:nvPr/>
        </p:nvSpPr>
        <p:spPr>
          <a:xfrm>
            <a:off x="3714744" y="1357298"/>
            <a:ext cx="92869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8Junio</a:t>
            </a:r>
          </a:p>
          <a:p>
            <a:pPr algn="ctr"/>
            <a:r>
              <a:rPr lang="es-ES" sz="900" dirty="0" smtClean="0"/>
              <a:t>Estreno “Los Caza fantasmas “</a:t>
            </a:r>
          </a:p>
          <a:p>
            <a:pPr algn="ctr"/>
            <a:endParaRPr lang="es-ES" sz="900" dirty="0"/>
          </a:p>
        </p:txBody>
      </p:sp>
      <p:cxnSp>
        <p:nvCxnSpPr>
          <p:cNvPr id="63" name="62 Conector recto"/>
          <p:cNvCxnSpPr/>
          <p:nvPr/>
        </p:nvCxnSpPr>
        <p:spPr>
          <a:xfrm rot="5400000">
            <a:off x="3751257" y="4035429"/>
            <a:ext cx="3571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Rectángulo redondeado"/>
          <p:cNvSpPr/>
          <p:nvPr/>
        </p:nvSpPr>
        <p:spPr>
          <a:xfrm>
            <a:off x="3500430" y="4214818"/>
            <a:ext cx="92869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8Febrero</a:t>
            </a:r>
          </a:p>
          <a:p>
            <a:pPr algn="ctr"/>
            <a:r>
              <a:rPr lang="es-ES" sz="900" dirty="0" smtClean="0"/>
              <a:t>Juegos olímpicos de Saravejo </a:t>
            </a:r>
          </a:p>
          <a:p>
            <a:pPr algn="ctr"/>
            <a:endParaRPr lang="es-ES" sz="900" dirty="0"/>
          </a:p>
        </p:txBody>
      </p:sp>
      <p:cxnSp>
        <p:nvCxnSpPr>
          <p:cNvPr id="66" name="65 Conector recto"/>
          <p:cNvCxnSpPr/>
          <p:nvPr/>
        </p:nvCxnSpPr>
        <p:spPr>
          <a:xfrm rot="5400000">
            <a:off x="4751389" y="4035429"/>
            <a:ext cx="3571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rot="5400000">
            <a:off x="6072992" y="3999710"/>
            <a:ext cx="28575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Rectángulo redondeado"/>
          <p:cNvSpPr/>
          <p:nvPr/>
        </p:nvSpPr>
        <p:spPr>
          <a:xfrm>
            <a:off x="4500562" y="4214818"/>
            <a:ext cx="92869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13 Julio</a:t>
            </a:r>
          </a:p>
          <a:p>
            <a:pPr algn="ctr"/>
            <a:r>
              <a:rPr lang="es-ES" sz="900" dirty="0" smtClean="0"/>
              <a:t>Soda Stereo lanza su primer álbum</a:t>
            </a:r>
          </a:p>
          <a:p>
            <a:pPr algn="ctr"/>
            <a:endParaRPr lang="es-ES" sz="900" dirty="0"/>
          </a:p>
        </p:txBody>
      </p:sp>
      <p:sp>
        <p:nvSpPr>
          <p:cNvPr id="71" name="70 Rectángulo redondeado"/>
          <p:cNvSpPr/>
          <p:nvPr/>
        </p:nvSpPr>
        <p:spPr>
          <a:xfrm>
            <a:off x="5786446" y="4143380"/>
            <a:ext cx="92869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12 Noviembre</a:t>
            </a:r>
          </a:p>
          <a:p>
            <a:pPr algn="ctr"/>
            <a:r>
              <a:rPr lang="es-ES" sz="900" dirty="0" smtClean="0"/>
              <a:t>Madona lanza su segundo álbum</a:t>
            </a:r>
          </a:p>
          <a:p>
            <a:pPr algn="ctr"/>
            <a:endParaRPr lang="es-ES" sz="900" dirty="0"/>
          </a:p>
        </p:txBody>
      </p:sp>
      <p:cxnSp>
        <p:nvCxnSpPr>
          <p:cNvPr id="76" name="75 Conector recto"/>
          <p:cNvCxnSpPr/>
          <p:nvPr/>
        </p:nvCxnSpPr>
        <p:spPr>
          <a:xfrm rot="5400000">
            <a:off x="7644628" y="4142586"/>
            <a:ext cx="57150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Rectángulo redondeado"/>
          <p:cNvSpPr/>
          <p:nvPr/>
        </p:nvSpPr>
        <p:spPr>
          <a:xfrm>
            <a:off x="7000892" y="5072074"/>
            <a:ext cx="135732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19 Septiembre</a:t>
            </a:r>
          </a:p>
          <a:p>
            <a:pPr algn="ctr"/>
            <a:r>
              <a:rPr lang="es-ES" sz="900" dirty="0" smtClean="0"/>
              <a:t>Gran terremoto en México</a:t>
            </a:r>
          </a:p>
        </p:txBody>
      </p:sp>
      <p:cxnSp>
        <p:nvCxnSpPr>
          <p:cNvPr id="82" name="81 Conector recto"/>
          <p:cNvCxnSpPr/>
          <p:nvPr/>
        </p:nvCxnSpPr>
        <p:spPr>
          <a:xfrm rot="5400000">
            <a:off x="7715272" y="2214554"/>
            <a:ext cx="214314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Rectángulo redondeado"/>
          <p:cNvSpPr/>
          <p:nvPr/>
        </p:nvSpPr>
        <p:spPr>
          <a:xfrm>
            <a:off x="7858148" y="1714488"/>
            <a:ext cx="128585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 Marzo</a:t>
            </a:r>
          </a:p>
          <a:p>
            <a:pPr algn="ctr"/>
            <a:r>
              <a:rPr lang="es-ES" sz="900" dirty="0" smtClean="0"/>
              <a:t>La democracia llega a Uruguay</a:t>
            </a:r>
          </a:p>
          <a:p>
            <a:pPr algn="ctr"/>
            <a:endParaRPr lang="es-ES" sz="900" dirty="0"/>
          </a:p>
        </p:txBody>
      </p:sp>
      <p:cxnSp>
        <p:nvCxnSpPr>
          <p:cNvPr id="90" name="89 Conector recto"/>
          <p:cNvCxnSpPr/>
          <p:nvPr/>
        </p:nvCxnSpPr>
        <p:spPr>
          <a:xfrm rot="5400000">
            <a:off x="8465371" y="4036223"/>
            <a:ext cx="3571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Rectángulo redondeado"/>
          <p:cNvSpPr/>
          <p:nvPr/>
        </p:nvSpPr>
        <p:spPr>
          <a:xfrm>
            <a:off x="8215338" y="4143380"/>
            <a:ext cx="92866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9Noviembre</a:t>
            </a:r>
          </a:p>
          <a:p>
            <a:pPr algn="ctr"/>
            <a:r>
              <a:rPr lang="es-ES" sz="900" dirty="0" smtClean="0"/>
              <a:t>Toma del palacio de justicia de Colombia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2428868"/>
            <a:ext cx="914400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-643768" y="3000372"/>
            <a:ext cx="1715306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2071670" y="3000372"/>
            <a:ext cx="1715306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5400000">
            <a:off x="5214942" y="3000372"/>
            <a:ext cx="1715306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0" y="1928802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1986</a:t>
            </a:r>
            <a:endParaRPr lang="es-ES" sz="105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2714612" y="1785926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1987</a:t>
            </a:r>
            <a:endParaRPr lang="es-ES" sz="105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5857884" y="1785926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1988</a:t>
            </a:r>
            <a:endParaRPr lang="es-ES" sz="1050" dirty="0"/>
          </a:p>
        </p:txBody>
      </p:sp>
      <p:cxnSp>
        <p:nvCxnSpPr>
          <p:cNvPr id="12" name="11 Conector recto"/>
          <p:cNvCxnSpPr>
            <a:stCxn id="13" idx="2"/>
          </p:cNvCxnSpPr>
          <p:nvPr/>
        </p:nvCxnSpPr>
        <p:spPr>
          <a:xfrm rot="5400000">
            <a:off x="-142896" y="1571624"/>
            <a:ext cx="1643050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 redondeado"/>
          <p:cNvSpPr/>
          <p:nvPr/>
        </p:nvSpPr>
        <p:spPr>
          <a:xfrm>
            <a:off x="285720" y="0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25 Febrero</a:t>
            </a:r>
          </a:p>
          <a:p>
            <a:pPr algn="ctr"/>
            <a:r>
              <a:rPr lang="es-ES" sz="900" dirty="0" smtClean="0"/>
              <a:t>Fin de la dictadura de Filipinas y elecciones</a:t>
            </a:r>
          </a:p>
          <a:p>
            <a:pPr algn="ctr"/>
            <a:endParaRPr lang="es-ES" sz="9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357158" y="5357826"/>
            <a:ext cx="857256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28 Febrero</a:t>
            </a:r>
          </a:p>
          <a:p>
            <a:pPr algn="ctr"/>
            <a:r>
              <a:rPr lang="es-ES" sz="900" dirty="0" smtClean="0"/>
              <a:t>Asesinato de Olaf Palme y explosión del Challenger</a:t>
            </a:r>
          </a:p>
          <a:p>
            <a:pPr algn="ctr"/>
            <a:endParaRPr lang="es-ES" sz="9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1071538" y="1142984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15Abril</a:t>
            </a:r>
          </a:p>
          <a:p>
            <a:pPr algn="ctr"/>
            <a:r>
              <a:rPr lang="es-ES" sz="900" dirty="0" smtClean="0"/>
              <a:t>Bombardeo Estadunidense a Libia</a:t>
            </a:r>
          </a:p>
          <a:p>
            <a:pPr algn="ctr"/>
            <a:endParaRPr lang="es-ES" sz="9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1285852" y="4857760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26 Abril</a:t>
            </a:r>
          </a:p>
          <a:p>
            <a:pPr algn="ctr"/>
            <a:r>
              <a:rPr lang="es-ES" sz="900" dirty="0" smtClean="0"/>
              <a:t>Desastre nuclear de Chernóbil</a:t>
            </a:r>
          </a:p>
          <a:p>
            <a:pPr algn="ctr"/>
            <a:endParaRPr lang="es-ES" sz="900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2000232" y="357166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13 Junio </a:t>
            </a:r>
          </a:p>
          <a:p>
            <a:pPr algn="ctr"/>
            <a:r>
              <a:rPr lang="es-ES" sz="900" dirty="0" smtClean="0"/>
              <a:t>Muerte del escritor Jorge Luis Borges</a:t>
            </a:r>
          </a:p>
          <a:p>
            <a:pPr algn="ctr"/>
            <a:endParaRPr lang="es-ES" sz="900" dirty="0"/>
          </a:p>
        </p:txBody>
      </p:sp>
      <p:cxnSp>
        <p:nvCxnSpPr>
          <p:cNvPr id="18" name="17 Conector recto"/>
          <p:cNvCxnSpPr/>
          <p:nvPr/>
        </p:nvCxnSpPr>
        <p:spPr>
          <a:xfrm rot="5400000">
            <a:off x="-70676" y="4571214"/>
            <a:ext cx="157163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5400000">
            <a:off x="963587" y="2178835"/>
            <a:ext cx="500860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5400000">
            <a:off x="929456" y="4356900"/>
            <a:ext cx="100013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>
            <a:off x="1500166" y="1357298"/>
            <a:ext cx="1285884" cy="8572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rot="5400000">
            <a:off x="2786844" y="4428338"/>
            <a:ext cx="114300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rot="5400000">
            <a:off x="2929720" y="1856570"/>
            <a:ext cx="114300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5400000">
            <a:off x="3751257" y="4035429"/>
            <a:ext cx="50006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5400000">
            <a:off x="4001290" y="1856570"/>
            <a:ext cx="114300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>
            <a:off x="4429918" y="4428338"/>
            <a:ext cx="114300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 redondeado"/>
          <p:cNvSpPr/>
          <p:nvPr/>
        </p:nvSpPr>
        <p:spPr>
          <a:xfrm>
            <a:off x="4572000" y="5000636"/>
            <a:ext cx="85725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19Octubre</a:t>
            </a:r>
          </a:p>
          <a:p>
            <a:pPr algn="ctr"/>
            <a:r>
              <a:rPr lang="es-ES" sz="900" dirty="0" smtClean="0"/>
              <a:t>Evolución industrial en Japón y conflictos contra EEUU</a:t>
            </a:r>
          </a:p>
          <a:p>
            <a:pPr algn="ctr"/>
            <a:endParaRPr lang="es-ES" sz="900" dirty="0"/>
          </a:p>
        </p:txBody>
      </p:sp>
      <p:sp>
        <p:nvSpPr>
          <p:cNvPr id="35" name="34 Rectángulo redondeado"/>
          <p:cNvSpPr/>
          <p:nvPr/>
        </p:nvSpPr>
        <p:spPr>
          <a:xfrm>
            <a:off x="4143372" y="214290"/>
            <a:ext cx="85725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7Agosto</a:t>
            </a:r>
          </a:p>
          <a:p>
            <a:pPr algn="ctr"/>
            <a:r>
              <a:rPr lang="es-ES" sz="900" dirty="0" smtClean="0"/>
              <a:t>Costa Rica firma de tratado de paz con centro-América </a:t>
            </a:r>
          </a:p>
          <a:p>
            <a:pPr algn="ctr"/>
            <a:endParaRPr lang="es-ES" sz="900" dirty="0"/>
          </a:p>
        </p:txBody>
      </p:sp>
      <p:sp>
        <p:nvSpPr>
          <p:cNvPr id="36" name="35 Rectángulo redondeado"/>
          <p:cNvSpPr/>
          <p:nvPr/>
        </p:nvSpPr>
        <p:spPr>
          <a:xfrm>
            <a:off x="3786182" y="4214818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22Junio</a:t>
            </a:r>
          </a:p>
          <a:p>
            <a:pPr algn="ctr"/>
            <a:r>
              <a:rPr lang="es-ES" sz="900" dirty="0" smtClean="0"/>
              <a:t>Muerte de Fraid Astaire </a:t>
            </a:r>
          </a:p>
          <a:p>
            <a:pPr algn="ctr"/>
            <a:endParaRPr lang="es-ES" sz="900" dirty="0"/>
          </a:p>
        </p:txBody>
      </p:sp>
      <p:sp>
        <p:nvSpPr>
          <p:cNvPr id="37" name="36 Rectángulo redondeado"/>
          <p:cNvSpPr/>
          <p:nvPr/>
        </p:nvSpPr>
        <p:spPr>
          <a:xfrm>
            <a:off x="3143240" y="500042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Marzo</a:t>
            </a:r>
          </a:p>
          <a:p>
            <a:pPr algn="ctr"/>
            <a:r>
              <a:rPr lang="es-ES" sz="900" dirty="0" smtClean="0"/>
              <a:t>Puja de los cuadros de Van Gogh</a:t>
            </a:r>
          </a:p>
          <a:p>
            <a:pPr algn="ctr"/>
            <a:endParaRPr lang="es-ES" sz="900" dirty="0"/>
          </a:p>
        </p:txBody>
      </p:sp>
      <p:sp>
        <p:nvSpPr>
          <p:cNvPr id="38" name="37 Rectángulo redondeado"/>
          <p:cNvSpPr/>
          <p:nvPr/>
        </p:nvSpPr>
        <p:spPr>
          <a:xfrm>
            <a:off x="3071802" y="5000636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22 Febrero</a:t>
            </a:r>
          </a:p>
          <a:p>
            <a:pPr algn="ctr"/>
            <a:r>
              <a:rPr lang="es-ES" sz="900" dirty="0" smtClean="0"/>
              <a:t>Muerte de Andy  Warhol</a:t>
            </a:r>
          </a:p>
          <a:p>
            <a:pPr algn="ctr"/>
            <a:endParaRPr lang="es-ES" sz="900" dirty="0"/>
          </a:p>
        </p:txBody>
      </p:sp>
      <p:cxnSp>
        <p:nvCxnSpPr>
          <p:cNvPr id="40" name="39 Conector recto"/>
          <p:cNvCxnSpPr/>
          <p:nvPr/>
        </p:nvCxnSpPr>
        <p:spPr>
          <a:xfrm rot="5400000">
            <a:off x="1643836" y="4785528"/>
            <a:ext cx="185738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rot="5400000">
            <a:off x="5537207" y="4106867"/>
            <a:ext cx="50006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rot="5400000">
            <a:off x="215076" y="3856834"/>
            <a:ext cx="357190" cy="2159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rot="5400000">
            <a:off x="4929190" y="2285992"/>
            <a:ext cx="42862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 redondeado"/>
          <p:cNvSpPr/>
          <p:nvPr/>
        </p:nvSpPr>
        <p:spPr>
          <a:xfrm>
            <a:off x="0" y="4143380"/>
            <a:ext cx="64291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19 Febrero</a:t>
            </a:r>
          </a:p>
          <a:p>
            <a:pPr algn="ctr"/>
            <a:r>
              <a:rPr lang="es-ES" sz="900" dirty="0" smtClean="0"/>
              <a:t>Puesta en servicio estación MIR.</a:t>
            </a:r>
            <a:endParaRPr lang="es-ES" sz="900" dirty="0"/>
          </a:p>
        </p:txBody>
      </p:sp>
      <p:sp>
        <p:nvSpPr>
          <p:cNvPr id="46" name="45 Rectángulo redondeado"/>
          <p:cNvSpPr/>
          <p:nvPr/>
        </p:nvSpPr>
        <p:spPr>
          <a:xfrm>
            <a:off x="5500694" y="4357694"/>
            <a:ext cx="857256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8Diciembre</a:t>
            </a:r>
          </a:p>
          <a:p>
            <a:pPr algn="ctr"/>
            <a:r>
              <a:rPr lang="es-ES" sz="900" dirty="0"/>
              <a:t>producción de armas Nucleares en Estados Unidos y </a:t>
            </a:r>
            <a:r>
              <a:rPr lang="es-ES" sz="900" dirty="0" smtClean="0"/>
              <a:t>Rusia</a:t>
            </a:r>
          </a:p>
          <a:p>
            <a:pPr algn="ctr"/>
            <a:r>
              <a:rPr lang="es-ES" sz="900" dirty="0" smtClean="0"/>
              <a:t>9Diciembre</a:t>
            </a:r>
          </a:p>
          <a:p>
            <a:pPr algn="ctr"/>
            <a:r>
              <a:rPr lang="es-ES" sz="900" dirty="0" smtClean="0"/>
              <a:t>Revueltas de jóvenes en Israel</a:t>
            </a:r>
          </a:p>
          <a:p>
            <a:pPr algn="ctr"/>
            <a:endParaRPr lang="es-ES" sz="900" dirty="0" smtClean="0"/>
          </a:p>
        </p:txBody>
      </p:sp>
      <p:sp>
        <p:nvSpPr>
          <p:cNvPr id="47" name="46 Rectángulo redondeado"/>
          <p:cNvSpPr/>
          <p:nvPr/>
        </p:nvSpPr>
        <p:spPr>
          <a:xfrm>
            <a:off x="1643042" y="5715016"/>
            <a:ext cx="121444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22 Noviembre</a:t>
            </a:r>
          </a:p>
          <a:p>
            <a:pPr algn="ctr"/>
            <a:r>
              <a:rPr lang="es-ES" sz="900" dirty="0" smtClean="0"/>
              <a:t>Mike Tyson gana su primer campeonato mundial de boxeo</a:t>
            </a:r>
          </a:p>
          <a:p>
            <a:pPr algn="ctr"/>
            <a:endParaRPr lang="es-ES" sz="900" dirty="0"/>
          </a:p>
        </p:txBody>
      </p:sp>
      <p:sp>
        <p:nvSpPr>
          <p:cNvPr id="48" name="47 Rectángulo redondeado"/>
          <p:cNvSpPr/>
          <p:nvPr/>
        </p:nvSpPr>
        <p:spPr>
          <a:xfrm>
            <a:off x="4786314" y="1357298"/>
            <a:ext cx="92869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7Noviembre</a:t>
            </a:r>
          </a:p>
          <a:p>
            <a:pPr algn="ctr"/>
            <a:r>
              <a:rPr lang="es-ES" sz="900" dirty="0" smtClean="0"/>
              <a:t>El presidente</a:t>
            </a:r>
            <a:r>
              <a:rPr lang="es-ES" sz="900" dirty="0"/>
              <a:t> Túnez Habib ben Burguiba abandona la presidencia</a:t>
            </a:r>
          </a:p>
        </p:txBody>
      </p:sp>
      <p:cxnSp>
        <p:nvCxnSpPr>
          <p:cNvPr id="55" name="54 Conector recto"/>
          <p:cNvCxnSpPr/>
          <p:nvPr/>
        </p:nvCxnSpPr>
        <p:spPr>
          <a:xfrm rot="5400000">
            <a:off x="-214334" y="2000228"/>
            <a:ext cx="85723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 redondeado"/>
          <p:cNvSpPr/>
          <p:nvPr/>
        </p:nvSpPr>
        <p:spPr>
          <a:xfrm>
            <a:off x="0" y="857232"/>
            <a:ext cx="64291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1Enero </a:t>
            </a:r>
          </a:p>
          <a:p>
            <a:pPr algn="ctr"/>
            <a:r>
              <a:rPr lang="es-ES" sz="900" dirty="0" smtClean="0"/>
              <a:t>España y Portugal entran en la CEE</a:t>
            </a:r>
          </a:p>
        </p:txBody>
      </p:sp>
      <p:cxnSp>
        <p:nvCxnSpPr>
          <p:cNvPr id="61" name="60 Conector recto"/>
          <p:cNvCxnSpPr/>
          <p:nvPr/>
        </p:nvCxnSpPr>
        <p:spPr>
          <a:xfrm rot="5400000">
            <a:off x="1500960" y="3928272"/>
            <a:ext cx="14287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Rectángulo redondeado"/>
          <p:cNvSpPr/>
          <p:nvPr/>
        </p:nvSpPr>
        <p:spPr>
          <a:xfrm>
            <a:off x="1500166" y="4000504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25 Mayo</a:t>
            </a:r>
          </a:p>
          <a:p>
            <a:pPr algn="ctr"/>
            <a:r>
              <a:rPr lang="es-ES" sz="900" dirty="0" smtClean="0"/>
              <a:t>Dire Straits lanza su quinto álbum</a:t>
            </a:r>
          </a:p>
        </p:txBody>
      </p:sp>
      <p:cxnSp>
        <p:nvCxnSpPr>
          <p:cNvPr id="66" name="65 Conector recto"/>
          <p:cNvCxnSpPr/>
          <p:nvPr/>
        </p:nvCxnSpPr>
        <p:spPr>
          <a:xfrm rot="5400000">
            <a:off x="3894133" y="2320917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Rectángulo redondeado"/>
          <p:cNvSpPr/>
          <p:nvPr/>
        </p:nvSpPr>
        <p:spPr>
          <a:xfrm>
            <a:off x="3571868" y="1428736"/>
            <a:ext cx="92869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21Julio</a:t>
            </a:r>
          </a:p>
          <a:p>
            <a:pPr algn="ctr"/>
            <a:r>
              <a:rPr lang="es-ES" sz="900" dirty="0" smtClean="0"/>
              <a:t>Estreno “Destruction” Gun N’Roses</a:t>
            </a:r>
          </a:p>
          <a:p>
            <a:pPr algn="ctr"/>
            <a:endParaRPr lang="es-ES" sz="900" dirty="0"/>
          </a:p>
        </p:txBody>
      </p:sp>
      <p:cxnSp>
        <p:nvCxnSpPr>
          <p:cNvPr id="69" name="68 Conector recto"/>
          <p:cNvCxnSpPr/>
          <p:nvPr/>
        </p:nvCxnSpPr>
        <p:spPr>
          <a:xfrm rot="5400000">
            <a:off x="6430182" y="2285198"/>
            <a:ext cx="28575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>
            <a:stCxn id="77" idx="2"/>
          </p:cNvCxnSpPr>
          <p:nvPr/>
        </p:nvCxnSpPr>
        <p:spPr>
          <a:xfrm rot="16200000" flipH="1">
            <a:off x="8179619" y="2107397"/>
            <a:ext cx="571504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 rot="5400000">
            <a:off x="8609041" y="4106867"/>
            <a:ext cx="50006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 rot="16200000" flipH="1">
            <a:off x="7000892" y="1428736"/>
            <a:ext cx="1643074" cy="3571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 rot="5400000">
            <a:off x="6894529" y="4678371"/>
            <a:ext cx="1714512" cy="730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rot="5400000">
            <a:off x="6823091" y="4106867"/>
            <a:ext cx="50006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Rectángulo redondeado"/>
          <p:cNvSpPr/>
          <p:nvPr/>
        </p:nvSpPr>
        <p:spPr>
          <a:xfrm>
            <a:off x="6429388" y="1571612"/>
            <a:ext cx="100013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13 Febrero</a:t>
            </a:r>
          </a:p>
          <a:p>
            <a:pPr algn="ctr"/>
            <a:r>
              <a:rPr lang="es-ES" sz="900" dirty="0" smtClean="0"/>
              <a:t>Juegos olímpicos de Calgary</a:t>
            </a:r>
          </a:p>
        </p:txBody>
      </p:sp>
      <p:sp>
        <p:nvSpPr>
          <p:cNvPr id="76" name="75 Rectángulo redondeado"/>
          <p:cNvSpPr/>
          <p:nvPr/>
        </p:nvSpPr>
        <p:spPr>
          <a:xfrm>
            <a:off x="8072462" y="4357694"/>
            <a:ext cx="1071538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Diciembre</a:t>
            </a:r>
          </a:p>
          <a:p>
            <a:pPr algn="ctr"/>
            <a:r>
              <a:rPr lang="es-ES" sz="900" dirty="0"/>
              <a:t>Expulsión del ejercito al general norteamericano Manuel Antonio Noriega por el tráfico de drogas</a:t>
            </a:r>
            <a:r>
              <a:rPr lang="es-ES" sz="900" dirty="0" smtClean="0"/>
              <a:t> </a:t>
            </a:r>
          </a:p>
          <a:p>
            <a:pPr algn="ctr"/>
            <a:endParaRPr lang="es-ES" sz="900" dirty="0"/>
          </a:p>
        </p:txBody>
      </p:sp>
      <p:sp>
        <p:nvSpPr>
          <p:cNvPr id="77" name="76 Rectángulo redondeado"/>
          <p:cNvSpPr/>
          <p:nvPr/>
        </p:nvSpPr>
        <p:spPr>
          <a:xfrm>
            <a:off x="8001024" y="785794"/>
            <a:ext cx="85725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Noviembre</a:t>
            </a:r>
          </a:p>
          <a:p>
            <a:pPr algn="ctr"/>
            <a:r>
              <a:rPr lang="es-ES" sz="900" dirty="0" smtClean="0"/>
              <a:t>Victoria de Georges Bush en las elecciones de EEUU </a:t>
            </a:r>
          </a:p>
          <a:p>
            <a:pPr algn="ctr"/>
            <a:endParaRPr lang="es-ES" sz="900" dirty="0"/>
          </a:p>
        </p:txBody>
      </p:sp>
      <p:sp>
        <p:nvSpPr>
          <p:cNvPr id="78" name="77 Rectángulo redondeado"/>
          <p:cNvSpPr/>
          <p:nvPr/>
        </p:nvSpPr>
        <p:spPr>
          <a:xfrm>
            <a:off x="5429256" y="0"/>
            <a:ext cx="228601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30 Agosto</a:t>
            </a:r>
          </a:p>
          <a:p>
            <a:pPr algn="ctr"/>
            <a:r>
              <a:rPr lang="es-ES" sz="900" dirty="0" smtClean="0"/>
              <a:t>Discovery entra en órbita</a:t>
            </a:r>
          </a:p>
          <a:p>
            <a:pPr algn="ctr"/>
            <a:r>
              <a:rPr lang="es-ES" sz="900" dirty="0" smtClean="0"/>
              <a:t>1 Septiembre</a:t>
            </a:r>
          </a:p>
          <a:p>
            <a:pPr algn="ctr"/>
            <a:r>
              <a:rPr lang="es-ES" sz="900" dirty="0" smtClean="0"/>
              <a:t>Publicación de los versos satánicos</a:t>
            </a:r>
          </a:p>
          <a:p>
            <a:pPr algn="ctr"/>
            <a:endParaRPr lang="es-ES" sz="900" dirty="0"/>
          </a:p>
        </p:txBody>
      </p:sp>
      <p:sp>
        <p:nvSpPr>
          <p:cNvPr id="79" name="78 Rectángulo redondeado"/>
          <p:cNvSpPr/>
          <p:nvPr/>
        </p:nvSpPr>
        <p:spPr>
          <a:xfrm>
            <a:off x="6572264" y="5572140"/>
            <a:ext cx="128588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17 Agosto</a:t>
            </a:r>
          </a:p>
          <a:p>
            <a:pPr algn="ctr"/>
            <a:r>
              <a:rPr lang="es-ES" sz="900" dirty="0"/>
              <a:t>Muerte de dictador pakistaní Mohammed Zia ul-Haq y las primeras elecciones de Pakistán </a:t>
            </a:r>
            <a:endParaRPr lang="es-ES" sz="900" dirty="0" smtClean="0"/>
          </a:p>
          <a:p>
            <a:pPr algn="ctr"/>
            <a:endParaRPr lang="es-ES" sz="900" dirty="0"/>
          </a:p>
        </p:txBody>
      </p:sp>
      <p:sp>
        <p:nvSpPr>
          <p:cNvPr id="80" name="79 Rectángulo redondeado"/>
          <p:cNvSpPr/>
          <p:nvPr/>
        </p:nvSpPr>
        <p:spPr>
          <a:xfrm>
            <a:off x="6643702" y="4357694"/>
            <a:ext cx="85725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6 Abril</a:t>
            </a:r>
          </a:p>
          <a:p>
            <a:pPr algn="ctr"/>
            <a:r>
              <a:rPr lang="es-ES" sz="900" dirty="0" smtClean="0"/>
              <a:t>Publicación de “Historia en el tiempo” de Stephen Hawkins</a:t>
            </a:r>
          </a:p>
          <a:p>
            <a:pPr algn="ctr"/>
            <a:endParaRPr lang="es-ES" sz="900" dirty="0"/>
          </a:p>
        </p:txBody>
      </p:sp>
      <p:cxnSp>
        <p:nvCxnSpPr>
          <p:cNvPr id="83" name="82 Conector recto"/>
          <p:cNvCxnSpPr/>
          <p:nvPr/>
        </p:nvCxnSpPr>
        <p:spPr>
          <a:xfrm rot="16200000" flipH="1">
            <a:off x="7108049" y="1678769"/>
            <a:ext cx="1071570" cy="4286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Rectángulo redondeado"/>
          <p:cNvSpPr/>
          <p:nvPr/>
        </p:nvSpPr>
        <p:spPr>
          <a:xfrm>
            <a:off x="6429388" y="857232"/>
            <a:ext cx="107157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26 Agosto</a:t>
            </a:r>
          </a:p>
          <a:p>
            <a:pPr algn="ctr"/>
            <a:r>
              <a:rPr lang="es-ES" sz="900" dirty="0" smtClean="0"/>
              <a:t>Gran incendio en Libia</a:t>
            </a:r>
          </a:p>
          <a:p>
            <a:pPr algn="ctr"/>
            <a:endParaRPr lang="es-ES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428868"/>
            <a:ext cx="3357554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" name="4 Conector recto"/>
          <p:cNvCxnSpPr/>
          <p:nvPr/>
        </p:nvCxnSpPr>
        <p:spPr>
          <a:xfrm rot="5400000">
            <a:off x="-643768" y="3000372"/>
            <a:ext cx="1715306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rot="5400000">
            <a:off x="2500298" y="3000372"/>
            <a:ext cx="1715306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 redondeado"/>
          <p:cNvSpPr/>
          <p:nvPr/>
        </p:nvSpPr>
        <p:spPr>
          <a:xfrm>
            <a:off x="0" y="1785926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1989</a:t>
            </a:r>
            <a:endParaRPr lang="es-ES" sz="1050" dirty="0"/>
          </a:p>
        </p:txBody>
      </p:sp>
      <p:sp>
        <p:nvSpPr>
          <p:cNvPr id="8" name="7 Rectángulo redondeado"/>
          <p:cNvSpPr/>
          <p:nvPr/>
        </p:nvSpPr>
        <p:spPr>
          <a:xfrm>
            <a:off x="3143240" y="1785926"/>
            <a:ext cx="50006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1990</a:t>
            </a:r>
            <a:endParaRPr lang="es-ES" sz="1050" dirty="0"/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107125" y="4107661"/>
            <a:ext cx="500860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607191" y="2178835"/>
            <a:ext cx="500860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16200000" flipH="1">
            <a:off x="1393406" y="4108058"/>
            <a:ext cx="571504" cy="706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2392744" y="1893480"/>
            <a:ext cx="100092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16200000" flipH="1">
            <a:off x="1964910" y="4179496"/>
            <a:ext cx="785818" cy="1420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178960" y="4821644"/>
            <a:ext cx="1928826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5400000">
            <a:off x="1249736" y="2036356"/>
            <a:ext cx="643736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 redondeado"/>
          <p:cNvSpPr/>
          <p:nvPr/>
        </p:nvSpPr>
        <p:spPr>
          <a:xfrm>
            <a:off x="1571604" y="1000108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25 Mayo</a:t>
            </a:r>
          </a:p>
          <a:p>
            <a:pPr algn="ctr"/>
            <a:r>
              <a:rPr lang="es-ES" sz="900" dirty="0" smtClean="0"/>
              <a:t>Gorbachov presidente de la URSS</a:t>
            </a:r>
          </a:p>
        </p:txBody>
      </p:sp>
      <p:sp>
        <p:nvSpPr>
          <p:cNvPr id="17" name="16 Rectángulo redondeado"/>
          <p:cNvSpPr/>
          <p:nvPr/>
        </p:nvSpPr>
        <p:spPr>
          <a:xfrm>
            <a:off x="571472" y="928670"/>
            <a:ext cx="85725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24 Marzo</a:t>
            </a:r>
          </a:p>
          <a:p>
            <a:pPr algn="ctr"/>
            <a:r>
              <a:rPr lang="es-ES" sz="900" dirty="0" smtClean="0"/>
              <a:t>Vertido de petróleo provocado por </a:t>
            </a:r>
            <a:r>
              <a:rPr lang="es-ES" sz="900" dirty="0"/>
              <a:t>Exxon </a:t>
            </a:r>
            <a:r>
              <a:rPr lang="es-ES" sz="900" dirty="0" smtClean="0"/>
              <a:t>Valdez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0" y="4357694"/>
            <a:ext cx="857256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7 Enero </a:t>
            </a:r>
          </a:p>
          <a:p>
            <a:pPr algn="ctr"/>
            <a:r>
              <a:rPr lang="es-ES" sz="900" dirty="0" smtClean="0"/>
              <a:t>Muerte del emperador japonés </a:t>
            </a:r>
            <a:r>
              <a:rPr lang="es-ES" sz="900" dirty="0"/>
              <a:t>Hiro  Hito y nuevo emperador  japonés Akihito</a:t>
            </a:r>
            <a:r>
              <a:rPr lang="es-ES" sz="900" dirty="0" smtClean="0"/>
              <a:t> 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928662" y="5857868"/>
            <a:ext cx="85725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15 Abril</a:t>
            </a:r>
          </a:p>
          <a:p>
            <a:pPr algn="ctr"/>
            <a:r>
              <a:rPr lang="es-ES" sz="900" dirty="0" smtClean="0"/>
              <a:t>Muerte </a:t>
            </a:r>
            <a:r>
              <a:rPr lang="es-ES" sz="900" dirty="0"/>
              <a:t>del dirigente Hu Yaobang  y represión en </a:t>
            </a:r>
            <a:r>
              <a:rPr lang="es-ES" sz="900" dirty="0" smtClean="0"/>
              <a:t>Tianamen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1214414" y="4429132"/>
            <a:ext cx="85725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3 Junio</a:t>
            </a:r>
          </a:p>
          <a:p>
            <a:pPr algn="ctr"/>
            <a:r>
              <a:rPr lang="es-ES" sz="900" dirty="0"/>
              <a:t>Muerte del líder religioso y político de </a:t>
            </a:r>
            <a:r>
              <a:rPr lang="es-ES" sz="900" dirty="0" smtClean="0"/>
              <a:t>Irán</a:t>
            </a:r>
          </a:p>
        </p:txBody>
      </p:sp>
      <p:sp>
        <p:nvSpPr>
          <p:cNvPr id="21" name="20 Rectángulo redondeado"/>
          <p:cNvSpPr/>
          <p:nvPr/>
        </p:nvSpPr>
        <p:spPr>
          <a:xfrm>
            <a:off x="2357422" y="4643446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15 Agosto</a:t>
            </a:r>
          </a:p>
          <a:p>
            <a:pPr algn="ctr"/>
            <a:r>
              <a:rPr lang="es-ES" sz="900" dirty="0" smtClean="0"/>
              <a:t>Federik </a:t>
            </a:r>
            <a:r>
              <a:rPr lang="es-ES" sz="900" dirty="0"/>
              <a:t>De </a:t>
            </a:r>
            <a:r>
              <a:rPr lang="es-ES" sz="900" dirty="0" smtClean="0"/>
              <a:t>Klerk presidente de Sudáfrica</a:t>
            </a:r>
          </a:p>
        </p:txBody>
      </p:sp>
      <p:sp>
        <p:nvSpPr>
          <p:cNvPr id="29" name="28 Rectángulo redondeado"/>
          <p:cNvSpPr/>
          <p:nvPr/>
        </p:nvSpPr>
        <p:spPr>
          <a:xfrm>
            <a:off x="2571736" y="785794"/>
            <a:ext cx="100013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/>
              <a:t>9 Noviembre</a:t>
            </a:r>
          </a:p>
          <a:p>
            <a:pPr algn="ctr"/>
            <a:r>
              <a:rPr lang="es-ES" sz="900" dirty="0" smtClean="0"/>
              <a:t>Caída del muro de Berlín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645</Words>
  <Application>Microsoft Office PowerPoint</Application>
  <PresentationFormat>Presentación en pantalla (4:3)</PresentationFormat>
  <Paragraphs>184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arancha</dc:creator>
  <cp:lastModifiedBy>arancha</cp:lastModifiedBy>
  <cp:revision>29</cp:revision>
  <dcterms:created xsi:type="dcterms:W3CDTF">2016-02-21T17:07:27Z</dcterms:created>
  <dcterms:modified xsi:type="dcterms:W3CDTF">2016-02-21T22:02:36Z</dcterms:modified>
</cp:coreProperties>
</file>